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73" r:id="rId3"/>
    <p:sldId id="281" r:id="rId4"/>
    <p:sldId id="307" r:id="rId5"/>
    <p:sldId id="298" r:id="rId6"/>
    <p:sldId id="306" r:id="rId7"/>
    <p:sldId id="300" r:id="rId8"/>
    <p:sldId id="301" r:id="rId9"/>
    <p:sldId id="291" r:id="rId10"/>
    <p:sldId id="299" r:id="rId11"/>
    <p:sldId id="308" r:id="rId12"/>
    <p:sldId id="280" r:id="rId13"/>
  </p:sldIdLst>
  <p:sldSz cx="12190413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2819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594" y="9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462279-EF6F-40E9-933D-E0748BCB91FE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F1D8BC-1BDE-4670-AC49-C8415BC4B0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53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1D8BC-1BDE-4670-AC49-C8415BC4B020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02112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281" y="2130426"/>
            <a:ext cx="10361851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562" y="3886200"/>
            <a:ext cx="853328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488DA-E44C-4F4E-AF28-32AC57209DF4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C0028-72D9-4C61-83DB-D09031C203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488DA-E44C-4F4E-AF28-32AC57209DF4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C0028-72D9-4C61-83DB-D09031C203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8049" y="274639"/>
            <a:ext cx="2742843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521" y="274639"/>
            <a:ext cx="8025355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488DA-E44C-4F4E-AF28-32AC57209DF4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C0028-72D9-4C61-83DB-D09031C203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488DA-E44C-4F4E-AF28-32AC57209DF4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C0028-72D9-4C61-83DB-D09031C203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959" y="4406901"/>
            <a:ext cx="1036185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959" y="2906713"/>
            <a:ext cx="1036185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488DA-E44C-4F4E-AF28-32AC57209DF4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C0028-72D9-4C61-83DB-D09031C203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521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6793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488DA-E44C-4F4E-AF28-32AC57209DF4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C0028-72D9-4C61-83DB-D09031C203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2561" y="1535113"/>
            <a:ext cx="53883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2561" y="2174875"/>
            <a:ext cx="53883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488DA-E44C-4F4E-AF28-32AC57209DF4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C0028-72D9-4C61-83DB-D09031C203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488DA-E44C-4F4E-AF28-32AC57209DF4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C0028-72D9-4C61-83DB-D09031C203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488DA-E44C-4F4E-AF28-32AC57209DF4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C0028-72D9-4C61-83DB-D09031C203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73050"/>
            <a:ext cx="401056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113" y="273051"/>
            <a:ext cx="681477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21" y="1435101"/>
            <a:ext cx="401056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488DA-E44C-4F4E-AF28-32AC57209DF4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C0028-72D9-4C61-83DB-D09031C203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406" y="4800600"/>
            <a:ext cx="731424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406" y="612775"/>
            <a:ext cx="731424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406" y="5367338"/>
            <a:ext cx="731424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488DA-E44C-4F4E-AF28-32AC57209DF4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C0028-72D9-4C61-83DB-D09031C203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otDmnd">
          <a:fgClr>
            <a:schemeClr val="tx1">
              <a:lumMod val="65000"/>
              <a:lumOff val="35000"/>
            </a:schemeClr>
          </a:fgClr>
          <a:bgClr>
            <a:schemeClr val="bg1">
              <a:lumMod val="8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4488DA-E44C-4F4E-AF28-32AC57209DF4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5C0028-72D9-4C61-83DB-D09031C203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Рамка 6"/>
          <p:cNvSpPr/>
          <p:nvPr userDrawn="1"/>
        </p:nvSpPr>
        <p:spPr>
          <a:xfrm>
            <a:off x="1" y="2733"/>
            <a:ext cx="12190413" cy="6854123"/>
          </a:xfrm>
          <a:prstGeom prst="frame">
            <a:avLst>
              <a:gd name="adj1" fmla="val 2156"/>
            </a:avLst>
          </a:prstGeom>
          <a:solidFill>
            <a:schemeClr val="bg1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9575" tIns="64788" rIns="129575" bIns="64788" rtlCol="0" anchor="ctr"/>
          <a:lstStyle>
            <a:defPPr>
              <a:defRPr lang="ru-RU"/>
            </a:defPPr>
            <a:lvl1pPr marL="0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4251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88502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32753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77004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21254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65505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09756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54007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900" dirty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80232" y="214290"/>
            <a:ext cx="10361851" cy="1470025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08926" y="4643446"/>
            <a:ext cx="8533289" cy="1752600"/>
          </a:xfrm>
        </p:spPr>
        <p:txBody>
          <a:bodyPr>
            <a:normAutofit/>
          </a:bodyPr>
          <a:lstStyle/>
          <a:p>
            <a:endParaRPr lang="ru-RU" dirty="0" smtClean="0">
              <a:solidFill>
                <a:schemeClr val="tx1"/>
              </a:solidFill>
              <a:latin typeface="Comic Sans MS" pitchFamily="66" charset="0"/>
            </a:endParaRP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08728" y="1571612"/>
            <a:ext cx="11691134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«Почему Луна бывает разной?»</a:t>
            </a:r>
            <a:endParaRPr lang="ru-RU" sz="4800" b="1" spc="50" dirty="0">
              <a:ln w="11430"/>
              <a:solidFill>
                <a:schemeClr val="bg2">
                  <a:lumMod val="2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Стрелка вправо 4">
            <a:hlinkClick r:id="" action="ppaction://hlinkshowjump?jump=nextslide"/>
          </p:cNvPr>
          <p:cNvSpPr/>
          <p:nvPr/>
        </p:nvSpPr>
        <p:spPr>
          <a:xfrm>
            <a:off x="11142606" y="6118040"/>
            <a:ext cx="857256" cy="454231"/>
          </a:xfrm>
          <a:prstGeom prst="rightArrow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окумент 5">
            <a:hlinkClick r:id="" action="ppaction://noaction" highlightClick="1"/>
          </p:cNvPr>
          <p:cNvSpPr/>
          <p:nvPr/>
        </p:nvSpPr>
        <p:spPr>
          <a:xfrm>
            <a:off x="262558" y="5882972"/>
            <a:ext cx="642942" cy="714380"/>
          </a:xfrm>
          <a:prstGeom prst="actionButtonDocumen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 descr="C:\Users\Наталья\Desktop\муравей и черепаха\черепаха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441831">
            <a:off x="9426576" y="2705530"/>
            <a:ext cx="2285968" cy="3082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3" descr="C:\Users\Наталья\Desktop\муравей и черепаха\муравей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65918" y="2857496"/>
            <a:ext cx="2449982" cy="32605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http://www.flylady.su/uploads/images/00/43/13/2015/10/28/ceab9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6063" y="2367041"/>
            <a:ext cx="4045367" cy="22739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Наталья\Desktop\муравей и черепаха\муравей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97481" y="3578930"/>
            <a:ext cx="2376264" cy="316243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" name="Группа 10"/>
          <p:cNvGrpSpPr/>
          <p:nvPr/>
        </p:nvGrpSpPr>
        <p:grpSpPr>
          <a:xfrm>
            <a:off x="3070871" y="197693"/>
            <a:ext cx="7214376" cy="2151188"/>
            <a:chOff x="3093508" y="933413"/>
            <a:chExt cx="5502028" cy="1725871"/>
          </a:xfrm>
        </p:grpSpPr>
        <p:sp>
          <p:nvSpPr>
            <p:cNvPr id="9" name="Выноска-облако 8"/>
            <p:cNvSpPr/>
            <p:nvPr/>
          </p:nvSpPr>
          <p:spPr>
            <a:xfrm>
              <a:off x="3093508" y="933413"/>
              <a:ext cx="5502028" cy="1725871"/>
            </a:xfrm>
            <a:prstGeom prst="cloudCallout">
              <a:avLst>
                <a:gd name="adj1" fmla="val -68225"/>
                <a:gd name="adj2" fmla="val 119449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effectLst>
              <a:glow rad="101600">
                <a:schemeClr val="bg1">
                  <a:lumMod val="50000"/>
                  <a:alpha val="6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655492" y="1431647"/>
              <a:ext cx="4576162" cy="7654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800" b="1" dirty="0" smtClean="0">
                  <a:latin typeface="Comic Sans MS" pitchFamily="66" charset="0"/>
                </a:rPr>
                <a:t>Ребята, а как вы думаете может</a:t>
              </a:r>
            </a:p>
            <a:p>
              <a:pPr algn="ctr"/>
              <a:r>
                <a:rPr lang="ru-RU" sz="2800" b="1" dirty="0" smtClean="0">
                  <a:latin typeface="Comic Sans MS" pitchFamily="66" charset="0"/>
                </a:rPr>
                <a:t> ли человек жить на Луне?</a:t>
              </a:r>
              <a:endParaRPr lang="ru-RU" sz="2800" b="1" dirty="0">
                <a:latin typeface="Comic Sans MS" pitchFamily="66" charset="0"/>
              </a:endParaRPr>
            </a:p>
          </p:txBody>
        </p:sp>
      </p:grpSp>
      <p:pic>
        <p:nvPicPr>
          <p:cNvPr id="12" name="Picture 2" descr="C:\Users\Наталья\Desktop\муравей и черепаха\черепаха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441831">
            <a:off x="9667786" y="3538016"/>
            <a:ext cx="2406135" cy="324426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" name="Группа 12"/>
          <p:cNvGrpSpPr/>
          <p:nvPr/>
        </p:nvGrpSpPr>
        <p:grpSpPr>
          <a:xfrm flipH="1">
            <a:off x="1072290" y="265208"/>
            <a:ext cx="10375990" cy="2633218"/>
            <a:chOff x="2321793" y="710273"/>
            <a:chExt cx="6007604" cy="1463807"/>
          </a:xfrm>
        </p:grpSpPr>
        <p:sp>
          <p:nvSpPr>
            <p:cNvPr id="14" name="Выноска-облако 13"/>
            <p:cNvSpPr/>
            <p:nvPr/>
          </p:nvSpPr>
          <p:spPr>
            <a:xfrm>
              <a:off x="2321793" y="710273"/>
              <a:ext cx="6007604" cy="1463807"/>
            </a:xfrm>
            <a:prstGeom prst="cloudCallout">
              <a:avLst>
                <a:gd name="adj1" fmla="val -33036"/>
                <a:gd name="adj2" fmla="val 107643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effectLst>
              <a:glow rad="101600">
                <a:schemeClr val="bg1">
                  <a:lumMod val="50000"/>
                  <a:alpha val="6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836272" y="864071"/>
              <a:ext cx="5086421" cy="10010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latin typeface="Comic Sans MS" pitchFamily="66" charset="0"/>
                </a:rPr>
                <a:t>На Луне нет воздуха. Ни травы, </a:t>
              </a:r>
              <a:r>
                <a:rPr lang="ru-RU" sz="2800" b="1" dirty="0" smtClean="0">
                  <a:latin typeface="Comic Sans MS" pitchFamily="66" charset="0"/>
                </a:rPr>
                <a:t>ни</a:t>
              </a:r>
            </a:p>
            <a:p>
              <a:pPr algn="ctr"/>
              <a:r>
                <a:rPr lang="ru-RU" sz="2800" b="1" dirty="0" smtClean="0">
                  <a:latin typeface="Comic Sans MS" pitchFamily="66" charset="0"/>
                </a:rPr>
                <a:t> </a:t>
              </a:r>
              <a:r>
                <a:rPr lang="ru-RU" sz="2800" b="1" dirty="0">
                  <a:latin typeface="Comic Sans MS" pitchFamily="66" charset="0"/>
                </a:rPr>
                <a:t>деревьев здесь тоже нет. Кругом одна пыль и каменная пустыня. День длится две недели. Затем две недели длится ночь. </a:t>
              </a: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90550" y="157162"/>
            <a:ext cx="20882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Comic Sans MS" pitchFamily="66" charset="0"/>
              </a:rPr>
              <a:t>жми на вопрос</a:t>
            </a:r>
            <a:endParaRPr lang="ru-RU" sz="2400" dirty="0">
              <a:latin typeface="Comic Sans MS" pitchFamily="66" charset="0"/>
            </a:endParaRPr>
          </a:p>
        </p:txBody>
      </p:sp>
      <p:sp>
        <p:nvSpPr>
          <p:cNvPr id="17" name="Стрелка вправо 16">
            <a:hlinkClick r:id="" action="ppaction://hlinkshowjump?jump=nextslide"/>
          </p:cNvPr>
          <p:cNvSpPr/>
          <p:nvPr/>
        </p:nvSpPr>
        <p:spPr>
          <a:xfrm>
            <a:off x="11142606" y="265208"/>
            <a:ext cx="857256" cy="377710"/>
          </a:xfrm>
          <a:prstGeom prst="rightArrow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6" name="Picture 4" descr="http://aphys.ru/images/gallery/0702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894" y="2871451"/>
            <a:ext cx="5112568" cy="37979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5255562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76" t="45588" r="45614" b="36112"/>
          <a:stretch/>
        </p:blipFill>
        <p:spPr bwMode="auto">
          <a:xfrm>
            <a:off x="6311230" y="1788005"/>
            <a:ext cx="4176669" cy="2984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13" t="45588" r="66351" b="36112"/>
          <a:stretch/>
        </p:blipFill>
        <p:spPr bwMode="auto">
          <a:xfrm>
            <a:off x="1558702" y="1803067"/>
            <a:ext cx="4204084" cy="2984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37290" y="214290"/>
            <a:ext cx="11690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Comic Sans MS" pitchFamily="66" charset="0"/>
              </a:rPr>
              <a:t>На каком рисунке правильно показаны Земля и Луна?</a:t>
            </a:r>
            <a:endParaRPr lang="ru-RU" sz="2800" b="1" dirty="0">
              <a:latin typeface="Comic Sans MS" pitchFamily="66" charset="0"/>
            </a:endParaRPr>
          </a:p>
        </p:txBody>
      </p:sp>
      <p:sp>
        <p:nvSpPr>
          <p:cNvPr id="7" name="Стрелка вправо 6">
            <a:hlinkClick r:id="" action="ppaction://hlinkshowjump?jump=nextslide"/>
          </p:cNvPr>
          <p:cNvSpPr/>
          <p:nvPr/>
        </p:nvSpPr>
        <p:spPr>
          <a:xfrm>
            <a:off x="11142606" y="6291650"/>
            <a:ext cx="857256" cy="377710"/>
          </a:xfrm>
          <a:prstGeom prst="rightArrow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501205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нутый угол 4"/>
          <p:cNvSpPr/>
          <p:nvPr/>
        </p:nvSpPr>
        <p:spPr>
          <a:xfrm>
            <a:off x="406574" y="1785926"/>
            <a:ext cx="5688632" cy="2286016"/>
          </a:xfrm>
          <a:prstGeom prst="foldedCorner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glow rad="228600">
              <a:schemeClr val="bg1">
                <a:lumMod val="50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Picture 4" descr="http://img0.liveinternet.ru/images/attach/c/11/115/600/115600048_102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5547945" y="1820461"/>
            <a:ext cx="6382928" cy="5013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1604" y="2071678"/>
            <a:ext cx="5688632" cy="187743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 smtClean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C</a:t>
            </a:r>
            <a:r>
              <a:rPr lang="ru-RU" sz="4400" b="1" spc="50" dirty="0" err="1" smtClean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пасибо</a:t>
            </a:r>
            <a:r>
              <a:rPr lang="ru-RU" sz="4400" b="1" spc="50" dirty="0" smtClean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4400" b="1" spc="50" dirty="0" smtClean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за внимание</a:t>
            </a:r>
            <a:r>
              <a:rPr lang="ru-RU" sz="4400" b="1" spc="50" dirty="0" smtClean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!</a:t>
            </a:r>
            <a:endParaRPr lang="ru-RU" sz="4400" b="1" spc="50" dirty="0" smtClean="0">
              <a:ln w="11430"/>
              <a:solidFill>
                <a:schemeClr val="bg2">
                  <a:lumMod val="2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8" name="Умножение 7">
            <a:hlinkClick r:id="" action="ppaction://hlinkshowjump?jump=endshow"/>
          </p:cNvPr>
          <p:cNvSpPr/>
          <p:nvPr/>
        </p:nvSpPr>
        <p:spPr>
          <a:xfrm>
            <a:off x="11286052" y="116632"/>
            <a:ext cx="785818" cy="785818"/>
          </a:xfrm>
          <a:prstGeom prst="mathMultiply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0" y="3354784"/>
            <a:ext cx="12388850" cy="353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Стрелка вправо 1">
            <a:hlinkClick r:id="" action="ppaction://hlinkshowjump?jump=nextslide"/>
          </p:cNvPr>
          <p:cNvSpPr/>
          <p:nvPr/>
        </p:nvSpPr>
        <p:spPr>
          <a:xfrm>
            <a:off x="11142606" y="265208"/>
            <a:ext cx="857256" cy="377710"/>
          </a:xfrm>
          <a:prstGeom prst="rightArrow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1" name="Группа 10"/>
          <p:cNvGrpSpPr/>
          <p:nvPr/>
        </p:nvGrpSpPr>
        <p:grpSpPr>
          <a:xfrm>
            <a:off x="3166248" y="454063"/>
            <a:ext cx="6529358" cy="3350933"/>
            <a:chOff x="3166248" y="1000108"/>
            <a:chExt cx="5429288" cy="2857520"/>
          </a:xfrm>
        </p:grpSpPr>
        <p:sp>
          <p:nvSpPr>
            <p:cNvPr id="9" name="Выноска-облако 8"/>
            <p:cNvSpPr/>
            <p:nvPr/>
          </p:nvSpPr>
          <p:spPr>
            <a:xfrm>
              <a:off x="3166248" y="1000108"/>
              <a:ext cx="5429288" cy="2857520"/>
            </a:xfrm>
            <a:prstGeom prst="cloudCallout">
              <a:avLst>
                <a:gd name="adj1" fmla="val -71569"/>
                <a:gd name="adj2" fmla="val 55999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effectLst>
              <a:glow rad="101600">
                <a:schemeClr val="bg1">
                  <a:lumMod val="50000"/>
                  <a:alpha val="6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861386" y="1484784"/>
              <a:ext cx="4164333" cy="22833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800" b="1" dirty="0">
                  <a:latin typeface="Comic Sans MS" pitchFamily="66" charset="0"/>
                </a:rPr>
                <a:t>Ребята, отгадайте загадку</a:t>
              </a:r>
              <a:r>
                <a:rPr lang="ru-RU" sz="2800" b="1" dirty="0" smtClean="0">
                  <a:latin typeface="Comic Sans MS" pitchFamily="66" charset="0"/>
                </a:rPr>
                <a:t>:</a:t>
              </a:r>
            </a:p>
            <a:p>
              <a:pPr algn="ctr"/>
              <a:r>
                <a:rPr lang="ru-RU" sz="2800" b="1" dirty="0" smtClean="0">
                  <a:latin typeface="Comic Sans MS" pitchFamily="66" charset="0"/>
                </a:rPr>
                <a:t>В </a:t>
              </a:r>
              <a:r>
                <a:rPr lang="ru-RU" sz="2800" b="1" dirty="0">
                  <a:latin typeface="Comic Sans MS" pitchFamily="66" charset="0"/>
                </a:rPr>
                <a:t>голубой станице </a:t>
              </a:r>
            </a:p>
            <a:p>
              <a:pPr algn="ctr"/>
              <a:r>
                <a:rPr lang="ru-RU" sz="2800" b="1" dirty="0">
                  <a:latin typeface="Comic Sans MS" pitchFamily="66" charset="0"/>
                </a:rPr>
                <a:t>Девица круглолица. </a:t>
              </a:r>
            </a:p>
            <a:p>
              <a:pPr algn="ctr"/>
              <a:r>
                <a:rPr lang="ru-RU" sz="2800" b="1" dirty="0">
                  <a:latin typeface="Comic Sans MS" pitchFamily="66" charset="0"/>
                </a:rPr>
                <a:t>Ночью ей не спится — </a:t>
              </a:r>
            </a:p>
            <a:p>
              <a:pPr algn="ctr"/>
              <a:r>
                <a:rPr lang="ru-RU" sz="2800" b="1" dirty="0">
                  <a:latin typeface="Comic Sans MS" pitchFamily="66" charset="0"/>
                </a:rPr>
                <a:t>В зеркало глядится.</a:t>
              </a:r>
            </a:p>
            <a:p>
              <a:pPr algn="ctr"/>
              <a:endParaRPr lang="ru-RU" sz="2800" b="1" dirty="0">
                <a:solidFill>
                  <a:srgbClr val="00206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 flipH="1">
            <a:off x="2988225" y="459217"/>
            <a:ext cx="6502781" cy="3074114"/>
            <a:chOff x="2511324" y="1000108"/>
            <a:chExt cx="6255839" cy="2857520"/>
          </a:xfrm>
        </p:grpSpPr>
        <p:sp>
          <p:nvSpPr>
            <p:cNvPr id="14" name="Выноска-облако 13"/>
            <p:cNvSpPr/>
            <p:nvPr/>
          </p:nvSpPr>
          <p:spPr>
            <a:xfrm>
              <a:off x="2511324" y="1000108"/>
              <a:ext cx="6255839" cy="2857520"/>
            </a:xfrm>
            <a:prstGeom prst="cloudCallout">
              <a:avLst>
                <a:gd name="adj1" fmla="val -55763"/>
                <a:gd name="adj2" fmla="val 60751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effectLst>
              <a:glow rad="101600">
                <a:schemeClr val="bg1">
                  <a:lumMod val="50000"/>
                  <a:alpha val="6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580597" y="1487588"/>
              <a:ext cx="5926774" cy="16879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 smtClean="0">
                  <a:latin typeface="Comic Sans MS" pitchFamily="66" charset="0"/>
                </a:rPr>
                <a:t>Луна-естественный спутник </a:t>
              </a:r>
              <a:r>
                <a:rPr lang="ru-RU" sz="2800" b="1" dirty="0">
                  <a:latin typeface="Comic Sans MS" pitchFamily="66" charset="0"/>
                </a:rPr>
                <a:t>Земли. Луна сама не испускает света, она, как зеркало, отражает свет Солнца.</a:t>
              </a: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24859" y="193038"/>
            <a:ext cx="3857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Comic Sans MS" pitchFamily="66" charset="0"/>
              </a:rPr>
              <a:t>жми на вопрос</a:t>
            </a:r>
            <a:endParaRPr lang="ru-RU" sz="2400" dirty="0">
              <a:latin typeface="Comic Sans MS" pitchFamily="66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75" t="56209" r="26497" b="11764"/>
          <a:stretch/>
        </p:blipFill>
        <p:spPr bwMode="auto">
          <a:xfrm>
            <a:off x="2918356" y="3933056"/>
            <a:ext cx="6619668" cy="2635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нутый угол 4"/>
          <p:cNvSpPr/>
          <p:nvPr/>
        </p:nvSpPr>
        <p:spPr>
          <a:xfrm>
            <a:off x="308728" y="368056"/>
            <a:ext cx="7101962" cy="6267096"/>
          </a:xfrm>
          <a:prstGeom prst="foldedCorner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glow rad="228600">
              <a:schemeClr val="bg1">
                <a:lumMod val="50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Picture 4" descr="http://img0.liveinternet.ru/images/attach/c/11/115/600/115600048_102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7391349" y="3268285"/>
            <a:ext cx="4539523" cy="3565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8727" y="332656"/>
            <a:ext cx="708262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u="sng" dirty="0">
                <a:solidFill>
                  <a:srgbClr val="C00000"/>
                </a:solidFill>
                <a:latin typeface="Comic Sans MS" pitchFamily="66" charset="0"/>
              </a:rPr>
              <a:t>Спутник</a:t>
            </a:r>
            <a:r>
              <a:rPr lang="ru-RU" sz="2800" b="1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ru-RU" sz="2800" b="1" dirty="0">
                <a:latin typeface="Comic Sans MS" pitchFamily="66" charset="0"/>
              </a:rPr>
              <a:t>- небесное тело, которое движется вокруг более крупного тела.</a:t>
            </a:r>
          </a:p>
          <a:p>
            <a:pPr algn="ctr"/>
            <a:r>
              <a:rPr lang="ru-RU" sz="2800" b="1" u="sng" dirty="0">
                <a:solidFill>
                  <a:srgbClr val="C00000"/>
                </a:solidFill>
                <a:latin typeface="Comic Sans MS" pitchFamily="66" charset="0"/>
              </a:rPr>
              <a:t>Естественные спутники </a:t>
            </a:r>
            <a:r>
              <a:rPr lang="ru-RU" sz="2800" b="1" dirty="0">
                <a:latin typeface="Comic Sans MS" pitchFamily="66" charset="0"/>
              </a:rPr>
              <a:t>планет - это их природные спутники, то есть те, которые не созданы человеком.</a:t>
            </a:r>
          </a:p>
          <a:p>
            <a:pPr algn="ctr"/>
            <a:r>
              <a:rPr lang="ru-RU" sz="2800" b="1" dirty="0">
                <a:latin typeface="Comic Sans MS" pitchFamily="66" charset="0"/>
              </a:rPr>
              <a:t>	</a:t>
            </a:r>
            <a:endParaRPr lang="ru-RU" sz="2400" dirty="0">
              <a:latin typeface="Comic Sans MS" pitchFamily="66" charset="0"/>
            </a:endParaRPr>
          </a:p>
        </p:txBody>
      </p:sp>
      <p:sp>
        <p:nvSpPr>
          <p:cNvPr id="7" name="Стрелка вправо 6">
            <a:hlinkClick r:id="" action="ppaction://hlinkshowjump?jump=nextslide"/>
          </p:cNvPr>
          <p:cNvSpPr/>
          <p:nvPr/>
        </p:nvSpPr>
        <p:spPr>
          <a:xfrm>
            <a:off x="11142606" y="265208"/>
            <a:ext cx="857256" cy="377710"/>
          </a:xfrm>
          <a:prstGeom prst="rightArrow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Picture 2" descr="http://www.pulskosmosu.pl/wp-content/uploads/2015/07/moon-1-768x432-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606" y="2636912"/>
            <a:ext cx="5973216" cy="33599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нутый угол 4"/>
          <p:cNvSpPr/>
          <p:nvPr/>
        </p:nvSpPr>
        <p:spPr>
          <a:xfrm>
            <a:off x="308728" y="368056"/>
            <a:ext cx="7101962" cy="6267096"/>
          </a:xfrm>
          <a:prstGeom prst="foldedCorner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glow rad="228600">
              <a:schemeClr val="bg1">
                <a:lumMod val="50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Picture 4" descr="http://img0.liveinternet.ru/images/attach/c/11/115/600/115600048_102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7391349" y="3268285"/>
            <a:ext cx="4539523" cy="3565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8727" y="332656"/>
            <a:ext cx="708262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Comic Sans MS" pitchFamily="66" charset="0"/>
              </a:rPr>
              <a:t>Земля больше Луны в 6 раз. Луна движется вокруг Земли и</a:t>
            </a:r>
          </a:p>
          <a:p>
            <a:pPr algn="ctr"/>
            <a:r>
              <a:rPr lang="ru-RU" sz="2800" b="1" dirty="0">
                <a:latin typeface="Comic Sans MS" pitchFamily="66" charset="0"/>
              </a:rPr>
              <a:t>обходит её кругом один раз в месяц. От Луны Землю отделяет</a:t>
            </a:r>
          </a:p>
          <a:p>
            <a:pPr algn="ctr"/>
            <a:r>
              <a:rPr lang="ru-RU" sz="2800" b="1" dirty="0">
                <a:latin typeface="Comic Sans MS" pitchFamily="66" charset="0"/>
              </a:rPr>
              <a:t> расстояние в 384 000  километров. </a:t>
            </a:r>
          </a:p>
          <a:p>
            <a:pPr algn="ctr"/>
            <a:r>
              <a:rPr lang="ru-RU" sz="2800" b="1" dirty="0">
                <a:latin typeface="Comic Sans MS" pitchFamily="66" charset="0"/>
              </a:rPr>
              <a:t>На космической ракете</a:t>
            </a:r>
          </a:p>
          <a:p>
            <a:pPr algn="ctr"/>
            <a:r>
              <a:rPr lang="ru-RU" sz="2800" b="1" dirty="0">
                <a:latin typeface="Comic Sans MS" pitchFamily="66" charset="0"/>
              </a:rPr>
              <a:t> это расстояние можно преодолеть</a:t>
            </a:r>
          </a:p>
          <a:p>
            <a:pPr algn="ctr"/>
            <a:r>
              <a:rPr lang="ru-RU" sz="2800" b="1" dirty="0">
                <a:latin typeface="Comic Sans MS" pitchFamily="66" charset="0"/>
              </a:rPr>
              <a:t> за 2-3 дня.</a:t>
            </a:r>
          </a:p>
        </p:txBody>
      </p:sp>
      <p:sp>
        <p:nvSpPr>
          <p:cNvPr id="7" name="Стрелка вправо 6">
            <a:hlinkClick r:id="" action="ppaction://hlinkshowjump?jump=nextslide"/>
          </p:cNvPr>
          <p:cNvSpPr/>
          <p:nvPr/>
        </p:nvSpPr>
        <p:spPr>
          <a:xfrm>
            <a:off x="11142606" y="265208"/>
            <a:ext cx="857256" cy="377710"/>
          </a:xfrm>
          <a:prstGeom prst="rightArrow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http://astrogalaxy.ru/foto001/foto00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042" y="3944666"/>
            <a:ext cx="6258220" cy="24366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1254730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нутый угол 4"/>
          <p:cNvSpPr/>
          <p:nvPr/>
        </p:nvSpPr>
        <p:spPr>
          <a:xfrm>
            <a:off x="308728" y="368056"/>
            <a:ext cx="7101962" cy="6267096"/>
          </a:xfrm>
          <a:prstGeom prst="foldedCorner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glow rad="228600">
              <a:schemeClr val="bg1">
                <a:lumMod val="50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Picture 4" descr="http://img0.liveinternet.ru/images/attach/c/11/115/600/115600048_102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7391349" y="3268285"/>
            <a:ext cx="4539523" cy="3565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8727" y="332656"/>
            <a:ext cx="708262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Comic Sans MS" pitchFamily="66" charset="0"/>
              </a:rPr>
              <a:t>Ещё в древности люди заметили, что Луна </a:t>
            </a:r>
            <a:r>
              <a:rPr lang="ru-RU" sz="2800" b="1" dirty="0" smtClean="0">
                <a:latin typeface="Comic Sans MS" pitchFamily="66" charset="0"/>
              </a:rPr>
              <a:t>всё </a:t>
            </a:r>
            <a:r>
              <a:rPr lang="ru-RU" sz="2800" b="1" dirty="0">
                <a:latin typeface="Comic Sans MS" pitchFamily="66" charset="0"/>
              </a:rPr>
              <a:t>время меняет свою форму. То она похожа на круглую тарелку, то на серп, который назвали Месяцем. Люди не могли объяснить это явление и придумывали сказки, легенды, мифы.</a:t>
            </a:r>
          </a:p>
        </p:txBody>
      </p:sp>
      <p:sp>
        <p:nvSpPr>
          <p:cNvPr id="9" name="Стрелка вправо 8">
            <a:hlinkClick r:id="" action="ppaction://hlinkshowjump?jump=nextslide"/>
          </p:cNvPr>
          <p:cNvSpPr/>
          <p:nvPr/>
        </p:nvSpPr>
        <p:spPr>
          <a:xfrm>
            <a:off x="11142606" y="265208"/>
            <a:ext cx="857256" cy="377710"/>
          </a:xfrm>
          <a:prstGeom prst="rightArrow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http://www.almuslim.com.au/images/news/1810410606ramadan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621" y="3302681"/>
            <a:ext cx="5646753" cy="33666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3975960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нутый угол 4"/>
          <p:cNvSpPr/>
          <p:nvPr/>
        </p:nvSpPr>
        <p:spPr>
          <a:xfrm>
            <a:off x="308728" y="368056"/>
            <a:ext cx="7101962" cy="6267096"/>
          </a:xfrm>
          <a:prstGeom prst="foldedCorner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glow rad="228600">
              <a:schemeClr val="bg1">
                <a:lumMod val="50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Picture 4" descr="http://img0.liveinternet.ru/images/attach/c/11/115/600/115600048_102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7391349" y="3268285"/>
            <a:ext cx="4539523" cy="3565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8727" y="332656"/>
            <a:ext cx="7082621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Comic Sans MS" pitchFamily="66" charset="0"/>
              </a:rPr>
              <a:t>Солнечная часть Луны быстро </a:t>
            </a:r>
            <a:r>
              <a:rPr lang="ru-RU" sz="2800" b="1" dirty="0" smtClean="0">
                <a:latin typeface="Comic Sans MS" pitchFamily="66" charset="0"/>
              </a:rPr>
              <a:t>растёт </a:t>
            </a:r>
            <a:r>
              <a:rPr lang="ru-RU" sz="2800" b="1" dirty="0">
                <a:latin typeface="Comic Sans MS" pitchFamily="66" charset="0"/>
              </a:rPr>
              <a:t>и достигает полукруга. Это называется первой четвертью. Затем поверхность Луны </a:t>
            </a:r>
            <a:r>
              <a:rPr lang="ru-RU" sz="2800" b="1" dirty="0" smtClean="0">
                <a:latin typeface="Comic Sans MS" pitchFamily="66" charset="0"/>
              </a:rPr>
              <a:t>всё меньше </a:t>
            </a:r>
            <a:r>
              <a:rPr lang="ru-RU" sz="2800" b="1" dirty="0">
                <a:latin typeface="Comic Sans MS" pitchFamily="66" charset="0"/>
              </a:rPr>
              <a:t>и меньше освещена и достигает последней четверти. Так цикл заканчивается и заменяется новой, молодой, </a:t>
            </a:r>
            <a:r>
              <a:rPr lang="ru-RU" sz="2800" b="1" dirty="0" smtClean="0">
                <a:latin typeface="Comic Sans MS" pitchFamily="66" charset="0"/>
              </a:rPr>
              <a:t>растущей Луной</a:t>
            </a:r>
            <a:r>
              <a:rPr lang="ru-RU" sz="2800" b="1" dirty="0">
                <a:latin typeface="Comic Sans MS" pitchFamily="66" charset="0"/>
              </a:rPr>
              <a:t>. Полный цикл от одной молодой Луны до другой занимает 29,5 дней.</a:t>
            </a:r>
          </a:p>
          <a:p>
            <a:pPr algn="ctr"/>
            <a:endParaRPr lang="ru-RU" sz="2800" b="1" dirty="0">
              <a:solidFill>
                <a:srgbClr val="002060"/>
              </a:solidFill>
              <a:latin typeface="Comic Sans MS" pitchFamily="66" charset="0"/>
            </a:endParaRPr>
          </a:p>
          <a:p>
            <a:pPr algn="ctr"/>
            <a:endParaRPr lang="ru-RU" sz="2800" b="1" dirty="0">
              <a:solidFill>
                <a:srgbClr val="002060"/>
              </a:solidFill>
              <a:latin typeface="Comic Sans MS" pitchFamily="66" charset="0"/>
            </a:endParaRPr>
          </a:p>
          <a:p>
            <a:pPr algn="ctr"/>
            <a:endParaRPr lang="ru-RU" sz="2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7" name="Стрелка вправо 6">
            <a:hlinkClick r:id="" action="ppaction://hlinkshowjump?jump=nextslide"/>
          </p:cNvPr>
          <p:cNvSpPr/>
          <p:nvPr/>
        </p:nvSpPr>
        <p:spPr>
          <a:xfrm>
            <a:off x="11142606" y="265208"/>
            <a:ext cx="857256" cy="377710"/>
          </a:xfrm>
          <a:prstGeom prst="rightArrow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 descr="http://cdn01.ru/files/users/images/fc/cc/fccc8766e0f89b654c5fc9eaf9233b6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718" y="4606142"/>
            <a:ext cx="3960440" cy="20433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4155813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нутый угол 4"/>
          <p:cNvSpPr/>
          <p:nvPr/>
        </p:nvSpPr>
        <p:spPr>
          <a:xfrm>
            <a:off x="308728" y="368056"/>
            <a:ext cx="7101962" cy="6267096"/>
          </a:xfrm>
          <a:prstGeom prst="foldedCorner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glow rad="228600">
              <a:schemeClr val="bg1">
                <a:lumMod val="50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Picture 4" descr="http://img0.liveinternet.ru/images/attach/c/11/115/600/115600048_102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7391349" y="3268285"/>
            <a:ext cx="4539523" cy="3565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8727" y="332656"/>
            <a:ext cx="708262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Comic Sans MS" pitchFamily="66" charset="0"/>
              </a:rPr>
              <a:t>На Луне можно увидеть тёмные и светлые пятна. </a:t>
            </a:r>
            <a:r>
              <a:rPr lang="ru-RU" sz="2800" b="1" dirty="0" smtClean="0">
                <a:latin typeface="Comic Sans MS" pitchFamily="66" charset="0"/>
              </a:rPr>
              <a:t>Светлые </a:t>
            </a:r>
            <a:r>
              <a:rPr lang="ru-RU" sz="2800" b="1" dirty="0">
                <a:latin typeface="Comic Sans MS" pitchFamily="66" charset="0"/>
              </a:rPr>
              <a:t>– это лунные моря, в которых нет ни капли воды.</a:t>
            </a:r>
          </a:p>
          <a:p>
            <a:pPr algn="ctr"/>
            <a:r>
              <a:rPr lang="ru-RU" sz="2800" b="1" dirty="0">
                <a:latin typeface="Comic Sans MS" pitchFamily="66" charset="0"/>
              </a:rPr>
              <a:t>Тёмные пятна – это ровные участки (равнины).</a:t>
            </a:r>
          </a:p>
        </p:txBody>
      </p:sp>
      <p:sp>
        <p:nvSpPr>
          <p:cNvPr id="9" name="Стрелка вправо 8">
            <a:hlinkClick r:id="" action="ppaction://hlinkshowjump?jump=nextslide"/>
          </p:cNvPr>
          <p:cNvSpPr/>
          <p:nvPr/>
        </p:nvSpPr>
        <p:spPr>
          <a:xfrm>
            <a:off x="11142606" y="265208"/>
            <a:ext cx="857256" cy="377710"/>
          </a:xfrm>
          <a:prstGeom prst="rightArrow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http://newspile.ru/medias2/news_images/2016/12/20/1482227556_93597092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42678" y="2579424"/>
            <a:ext cx="4335031" cy="40557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3929733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нутый угол 4"/>
          <p:cNvSpPr/>
          <p:nvPr/>
        </p:nvSpPr>
        <p:spPr>
          <a:xfrm>
            <a:off x="308728" y="368056"/>
            <a:ext cx="7101962" cy="6267096"/>
          </a:xfrm>
          <a:prstGeom prst="foldedCorner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glow rad="228600">
              <a:schemeClr val="bg1">
                <a:lumMod val="50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Picture 4" descr="http://img0.liveinternet.ru/images/attach/c/11/115/600/115600048_102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7391349" y="3268285"/>
            <a:ext cx="4539523" cy="3565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8727" y="332656"/>
            <a:ext cx="708262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Comic Sans MS" pitchFamily="66" charset="0"/>
              </a:rPr>
              <a:t>На Луне всюду видны лунные кратеры, которые образовались от ударов метеоритов – камней, упавших из </a:t>
            </a:r>
            <a:r>
              <a:rPr lang="ru-RU" sz="2800" b="1" dirty="0" smtClean="0">
                <a:latin typeface="Comic Sans MS" pitchFamily="66" charset="0"/>
              </a:rPr>
              <a:t>космоса. Вся </a:t>
            </a:r>
            <a:r>
              <a:rPr lang="ru-RU" sz="2800" b="1" dirty="0">
                <a:latin typeface="Comic Sans MS" pitchFamily="66" charset="0"/>
              </a:rPr>
              <a:t>поверхность Луны покрыта толстым слоем пыли. На её поверхности </a:t>
            </a:r>
            <a:r>
              <a:rPr lang="ru-RU" sz="2800" b="1" dirty="0" smtClean="0">
                <a:latin typeface="Comic Sans MS" pitchFamily="66" charset="0"/>
              </a:rPr>
              <a:t>днём </a:t>
            </a:r>
            <a:r>
              <a:rPr lang="ru-RU" sz="2800" b="1" dirty="0">
                <a:latin typeface="Comic Sans MS" pitchFamily="66" charset="0"/>
              </a:rPr>
              <a:t>стоит жара до 130 градусов, а ночью – мороз -170 градусов.</a:t>
            </a:r>
          </a:p>
        </p:txBody>
      </p:sp>
      <p:sp>
        <p:nvSpPr>
          <p:cNvPr id="9" name="Стрелка вправо 8">
            <a:hlinkClick r:id="" action="ppaction://hlinkshowjump?jump=nextslide"/>
          </p:cNvPr>
          <p:cNvSpPr/>
          <p:nvPr/>
        </p:nvSpPr>
        <p:spPr>
          <a:xfrm>
            <a:off x="11142606" y="265208"/>
            <a:ext cx="857256" cy="377710"/>
          </a:xfrm>
          <a:prstGeom prst="rightArrow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 descr="http://2.bp.blogspot.com/-yTbTgxaQqug/T2h_TbKWjoI/AAAAAAAAAB8/8Pg5oFDoQ1s/s1600/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35537" y="3867046"/>
            <a:ext cx="3429000" cy="274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4196575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37290" y="214290"/>
            <a:ext cx="104299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Comic Sans MS" pitchFamily="66" charset="0"/>
              </a:rPr>
              <a:t>Для изучения Луны, люди посылают </a:t>
            </a:r>
            <a:r>
              <a:rPr lang="ru-RU" sz="2800" b="1" dirty="0" smtClean="0">
                <a:latin typeface="Comic Sans MS" pitchFamily="66" charset="0"/>
              </a:rPr>
              <a:t>туда </a:t>
            </a:r>
            <a:r>
              <a:rPr lang="ru-RU" sz="2800" b="1" dirty="0">
                <a:latin typeface="Comic Sans MS" pitchFamily="66" charset="0"/>
              </a:rPr>
              <a:t>луноходы. </a:t>
            </a:r>
            <a:r>
              <a:rPr lang="ru-RU" sz="2800" b="1" dirty="0" smtClean="0">
                <a:latin typeface="Comic Sans MS" pitchFamily="66" charset="0"/>
              </a:rPr>
              <a:t>Луноход- это автоматический </a:t>
            </a:r>
            <a:r>
              <a:rPr lang="ru-RU" sz="2800" b="1" dirty="0">
                <a:latin typeface="Comic Sans MS" pitchFamily="66" charset="0"/>
              </a:rPr>
              <a:t>аппарат, управляемый с Земли по </a:t>
            </a:r>
            <a:r>
              <a:rPr lang="ru-RU" sz="2800" b="1" dirty="0" smtClean="0">
                <a:latin typeface="Comic Sans MS" pitchFamily="66" charset="0"/>
              </a:rPr>
              <a:t>радио</a:t>
            </a:r>
            <a:r>
              <a:rPr lang="ru-RU" sz="2800" b="1" dirty="0">
                <a:latin typeface="Comic Sans MS" pitchFamily="66" charset="0"/>
              </a:rPr>
              <a:t>.</a:t>
            </a:r>
          </a:p>
        </p:txBody>
      </p:sp>
      <p:pic>
        <p:nvPicPr>
          <p:cNvPr id="2050" name="Picture 2" descr="http://avlon.ru/avlon/himg/3!600!49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13075" y="1700808"/>
            <a:ext cx="5715000" cy="4724401"/>
          </a:xfrm>
          <a:prstGeom prst="rect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dic.academic.ru/pictures/bse/jpg/025386925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98862" y="1700808"/>
            <a:ext cx="5765689" cy="4695838"/>
          </a:xfrm>
          <a:prstGeom prst="rect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3dtoday.ru/upload/blog/a10/862da58fdb39c2c5647e92c77b404a34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98862" y="1712721"/>
            <a:ext cx="5749865" cy="4700574"/>
          </a:xfrm>
          <a:prstGeom prst="rect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Стрелка вправо 24">
            <a:hlinkClick r:id="" action="ppaction://hlinkshowjump?jump=nextslide"/>
          </p:cNvPr>
          <p:cNvSpPr/>
          <p:nvPr/>
        </p:nvSpPr>
        <p:spPr>
          <a:xfrm>
            <a:off x="11142606" y="265208"/>
            <a:ext cx="857256" cy="377710"/>
          </a:xfrm>
          <a:prstGeom prst="rightArrow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476</TotalTime>
  <Words>377</Words>
  <Application>Microsoft Office PowerPoint</Application>
  <PresentationFormat>Произвольный</PresentationFormat>
  <Paragraphs>32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Comic Sans MS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Никифорова Наталья</dc:creator>
  <cp:lastModifiedBy>tik</cp:lastModifiedBy>
  <cp:revision>74</cp:revision>
  <dcterms:created xsi:type="dcterms:W3CDTF">2016-11-12T11:46:30Z</dcterms:created>
  <dcterms:modified xsi:type="dcterms:W3CDTF">2020-04-05T07:00:53Z</dcterms:modified>
</cp:coreProperties>
</file>